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92" r:id="rId2"/>
    <p:sldId id="293" r:id="rId3"/>
    <p:sldId id="321" r:id="rId4"/>
    <p:sldId id="330" r:id="rId5"/>
    <p:sldId id="324" r:id="rId6"/>
    <p:sldId id="357" r:id="rId7"/>
    <p:sldId id="339" r:id="rId8"/>
    <p:sldId id="294" r:id="rId9"/>
    <p:sldId id="295" r:id="rId10"/>
    <p:sldId id="296" r:id="rId11"/>
    <p:sldId id="302" r:id="rId12"/>
    <p:sldId id="322" r:id="rId13"/>
    <p:sldId id="298" r:id="rId14"/>
    <p:sldId id="323" r:id="rId15"/>
    <p:sldId id="299" r:id="rId16"/>
    <p:sldId id="362" r:id="rId17"/>
    <p:sldId id="306" r:id="rId18"/>
    <p:sldId id="307" r:id="rId19"/>
    <p:sldId id="305" r:id="rId20"/>
    <p:sldId id="309" r:id="rId21"/>
    <p:sldId id="308" r:id="rId22"/>
    <p:sldId id="313" r:id="rId23"/>
    <p:sldId id="300" r:id="rId24"/>
    <p:sldId id="310" r:id="rId25"/>
    <p:sldId id="311" r:id="rId26"/>
    <p:sldId id="312" r:id="rId27"/>
    <p:sldId id="314" r:id="rId28"/>
    <p:sldId id="315" r:id="rId29"/>
    <p:sldId id="304" r:id="rId30"/>
    <p:sldId id="316" r:id="rId31"/>
    <p:sldId id="317" r:id="rId32"/>
    <p:sldId id="318" r:id="rId33"/>
    <p:sldId id="320" r:id="rId34"/>
    <p:sldId id="319" r:id="rId35"/>
    <p:sldId id="331" r:id="rId36"/>
    <p:sldId id="333" r:id="rId37"/>
    <p:sldId id="334" r:id="rId38"/>
    <p:sldId id="325" r:id="rId39"/>
    <p:sldId id="328" r:id="rId40"/>
    <p:sldId id="340" r:id="rId41"/>
    <p:sldId id="326" r:id="rId42"/>
    <p:sldId id="327" r:id="rId43"/>
    <p:sldId id="329" r:id="rId44"/>
    <p:sldId id="337" r:id="rId45"/>
    <p:sldId id="336" r:id="rId46"/>
    <p:sldId id="335" r:id="rId47"/>
    <p:sldId id="338" r:id="rId48"/>
    <p:sldId id="341" r:id="rId49"/>
    <p:sldId id="342" r:id="rId50"/>
    <p:sldId id="358" r:id="rId51"/>
    <p:sldId id="343" r:id="rId52"/>
    <p:sldId id="344" r:id="rId53"/>
    <p:sldId id="345" r:id="rId54"/>
    <p:sldId id="350" r:id="rId55"/>
    <p:sldId id="354" r:id="rId56"/>
    <p:sldId id="346" r:id="rId57"/>
    <p:sldId id="347" r:id="rId58"/>
    <p:sldId id="360" r:id="rId59"/>
    <p:sldId id="348" r:id="rId60"/>
    <p:sldId id="349" r:id="rId61"/>
    <p:sldId id="351" r:id="rId62"/>
    <p:sldId id="359" r:id="rId63"/>
    <p:sldId id="361" r:id="rId64"/>
    <p:sldId id="353" r:id="rId65"/>
    <p:sldId id="352" r:id="rId66"/>
    <p:sldId id="356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  <p14:sldId id="321"/>
            <p14:sldId id="330"/>
            <p14:sldId id="324"/>
            <p14:sldId id="357"/>
            <p14:sldId id="339"/>
          </p14:sldIdLst>
        </p14:section>
        <p14:section name="面向对象" id="{3137E8A2-F53C-9B49-BED5-8384DCB2E34D}">
          <p14:sldIdLst>
            <p14:sldId id="294"/>
            <p14:sldId id="295"/>
            <p14:sldId id="296"/>
            <p14:sldId id="302"/>
            <p14:sldId id="322"/>
            <p14:sldId id="298"/>
            <p14:sldId id="323"/>
          </p14:sldIdLst>
        </p14:section>
        <p14:section name="LLDB" id="{F9579792-25A2-804E-8398-A5FEF0A385F4}">
          <p14:sldIdLst>
            <p14:sldId id="299"/>
            <p14:sldId id="362"/>
          </p14:sldIdLst>
        </p14:section>
        <p14:section name="OC对象的分类" id="{7C440CCE-D414-C642-8AD2-F8CDDBEF3C24}">
          <p14:sldIdLst>
            <p14:sldId id="306"/>
            <p14:sldId id="307"/>
            <p14:sldId id="305"/>
            <p14:sldId id="309"/>
            <p14:sldId id="308"/>
            <p14:sldId id="313"/>
          </p14:sldIdLst>
        </p14:section>
        <p14:section name="isa" id="{B93C7E5C-A657-A445-A8E5-24F018B4BF46}">
          <p14:sldIdLst>
            <p14:sldId id="300"/>
            <p14:sldId id="310"/>
            <p14:sldId id="311"/>
            <p14:sldId id="312"/>
          </p14:sldIdLst>
        </p14:section>
        <p14:section name="Class的结构" id="{0A5EB503-C937-2B4D-8253-EE079F25E53E}">
          <p14:sldIdLst>
            <p14:sldId id="314"/>
            <p14:sldId id="315"/>
            <p14:sldId id="304"/>
          </p14:sldIdLst>
        </p14:section>
        <p14:section name="KVO" id="{CA177BD3-3D32-184E-99DA-D24AD883AA0A}">
          <p14:sldIdLst>
            <p14:sldId id="316"/>
            <p14:sldId id="317"/>
            <p14:sldId id="318"/>
            <p14:sldId id="320"/>
            <p14:sldId id="319"/>
          </p14:sldIdLst>
        </p14:section>
        <p14:section name="KVC" id="{FF81C995-7F86-7940-BF6A-B57556F2C65A}">
          <p14:sldIdLst>
            <p14:sldId id="331"/>
            <p14:sldId id="333"/>
            <p14:sldId id="334"/>
          </p14:sldIdLst>
        </p14:section>
        <p14:section name="Category" id="{F72D12E1-0D70-8C41-941F-3CACEB10DFCC}">
          <p14:sldIdLst>
            <p14:sldId id="325"/>
            <p14:sldId id="328"/>
            <p14:sldId id="340"/>
            <p14:sldId id="326"/>
            <p14:sldId id="327"/>
          </p14:sldIdLst>
        </p14:section>
        <p14:section name="关联对象" id="{05E476A9-6932-2940-89F4-2EEF17CCAED3}">
          <p14:sldIdLst>
            <p14:sldId id="329"/>
            <p14:sldId id="337"/>
            <p14:sldId id="336"/>
            <p14:sldId id="335"/>
            <p14:sldId id="338"/>
          </p14:sldIdLst>
        </p14:section>
        <p14:section name="Block" id="{C3E367C6-E987-404A-AD59-5C4AED6A33BB}">
          <p14:sldIdLst>
            <p14:sldId id="341"/>
            <p14:sldId id="342"/>
            <p14:sldId id="358"/>
            <p14:sldId id="343"/>
            <p14:sldId id="344"/>
            <p14:sldId id="345"/>
            <p14:sldId id="350"/>
            <p14:sldId id="354"/>
            <p14:sldId id="346"/>
            <p14:sldId id="347"/>
            <p14:sldId id="360"/>
            <p14:sldId id="348"/>
            <p14:sldId id="349"/>
            <p14:sldId id="351"/>
            <p14:sldId id="359"/>
            <p14:sldId id="361"/>
            <p14:sldId id="353"/>
            <p14:sldId id="35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2" autoAdjust="0"/>
    <p:restoredTop sz="86384" autoAdjust="0"/>
  </p:normalViewPr>
  <p:slideViewPr>
    <p:cSldViewPr snapToGrid="0" showGuides="1">
      <p:cViewPr varScale="1">
        <p:scale>
          <a:sx n="118" d="100"/>
          <a:sy n="118" d="100"/>
        </p:scale>
        <p:origin x="392" y="192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apple.com/tarballs/objc4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OC</a:t>
            </a:r>
            <a:r>
              <a:rPr lang="zh-CN" altLang="en-US"/>
              <a:t>语法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45318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198880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07" y="1338580"/>
            <a:ext cx="28321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6" idx="1"/>
          </p:cNvCxnSpPr>
          <p:nvPr/>
        </p:nvCxnSpPr>
        <p:spPr>
          <a:xfrm>
            <a:off x="4478020" y="2068830"/>
            <a:ext cx="2614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3002007"/>
            <a:ext cx="48387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637020" y="3249213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Student</a:t>
            </a:r>
            <a:r>
              <a:rPr kumimoji="1" lang="zh-CN" altLang="en-US" sz="2400"/>
              <a:t>对象</a:t>
            </a:r>
          </a:p>
        </p:txBody>
      </p:sp>
      <p:sp>
        <p:nvSpPr>
          <p:cNvPr id="24" name="矩形 23"/>
          <p:cNvSpPr/>
          <p:nvPr/>
        </p:nvSpPr>
        <p:spPr>
          <a:xfrm>
            <a:off x="6541770" y="3760470"/>
            <a:ext cx="3044190" cy="1805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6637020" y="388052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637020" y="443496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_no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4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6637020" y="502653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_age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5</a:t>
            </a:r>
            <a:endParaRPr kumimoji="1"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612630" y="39187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12630" y="447318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0x100400118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612630" y="50647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0x10040011C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6940" y="4311060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cxnSp>
        <p:nvCxnSpPr>
          <p:cNvPr id="33" name="直线箭头连接符 32"/>
          <p:cNvCxnSpPr>
            <a:stCxn id="32" idx="3"/>
            <a:endCxn id="24" idx="1"/>
          </p:cNvCxnSpPr>
          <p:nvPr/>
        </p:nvCxnSpPr>
        <p:spPr>
          <a:xfrm>
            <a:off x="4478020" y="4653960"/>
            <a:ext cx="2063750" cy="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5723323"/>
            <a:ext cx="8242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2" y="1528064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2" idx="1"/>
          </p:cNvCxnSpPr>
          <p:nvPr/>
        </p:nvCxnSpPr>
        <p:spPr>
          <a:xfrm>
            <a:off x="4795012" y="2398014"/>
            <a:ext cx="813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1" y="1718564"/>
            <a:ext cx="51181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32" y="406699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21" idx="0"/>
          </p:cNvCxnSpPr>
          <p:nvPr/>
        </p:nvCxnSpPr>
        <p:spPr>
          <a:xfrm>
            <a:off x="7895082" y="2231136"/>
            <a:ext cx="0" cy="183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cxnSp>
        <p:nvCxnSpPr>
          <p:cNvPr id="18" name="直线箭头连接符 17"/>
          <p:cNvCxnSpPr>
            <a:stCxn id="8" idx="3"/>
            <a:endCxn id="11" idx="1"/>
          </p:cNvCxnSpPr>
          <p:nvPr/>
        </p:nvCxnSpPr>
        <p:spPr>
          <a:xfrm>
            <a:off x="3703066" y="6001512"/>
            <a:ext cx="966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" y="3309366"/>
            <a:ext cx="3632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6" y="5309362"/>
            <a:ext cx="34798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47" y="5436362"/>
            <a:ext cx="4572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47" y="3447288"/>
            <a:ext cx="50165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97" y="181737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线箭头连接符 19"/>
          <p:cNvCxnSpPr>
            <a:stCxn id="7" idx="3"/>
            <a:endCxn id="15" idx="1"/>
          </p:cNvCxnSpPr>
          <p:nvPr/>
        </p:nvCxnSpPr>
        <p:spPr>
          <a:xfrm>
            <a:off x="3855466" y="3995166"/>
            <a:ext cx="814381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5" idx="2"/>
          </p:cNvCxnSpPr>
          <p:nvPr/>
        </p:nvCxnSpPr>
        <p:spPr>
          <a:xfrm flipH="1" flipV="1">
            <a:off x="7178097" y="4552188"/>
            <a:ext cx="2991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9" idx="2"/>
          </p:cNvCxnSpPr>
          <p:nvPr/>
        </p:nvCxnSpPr>
        <p:spPr>
          <a:xfrm flipV="1">
            <a:off x="6955847" y="2680970"/>
            <a:ext cx="0" cy="1061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对象占用多少内存空间？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实时查看内存数据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162" y="1190909"/>
            <a:ext cx="11501313" cy="39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Workfllow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588770"/>
            <a:ext cx="4530090" cy="512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5823" y="2920007"/>
            <a:ext cx="2902527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LLDB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7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个容易混淆的函数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2162" y="1179681"/>
            <a:ext cx="11501313" cy="12923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创建一个实例对象，至少需要多少内存？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objc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runtime.h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class_getInstanceSize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NSObject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class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]);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得到成员变量至少占用的内存空间，可能存在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62" y="3244008"/>
            <a:ext cx="11501313" cy="1571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创建一个实例对象，实际上分配了多少内存？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&lt;malloc/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malloc.h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malloc_size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__bridge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*)obj);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系统实际分配的内存空间。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iOS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 分配的空间都是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的倍数。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4DCD3E-2A9F-384F-9F75-CA614C32AC68}"/>
              </a:ext>
            </a:extLst>
          </p:cNvPr>
          <p:cNvSpPr txBox="1"/>
          <p:nvPr/>
        </p:nvSpPr>
        <p:spPr>
          <a:xfrm>
            <a:off x="651641" y="5465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ACC8C3-C383-564C-9BC4-248112298E50}"/>
              </a:ext>
            </a:extLst>
          </p:cNvPr>
          <p:cNvSpPr txBox="1"/>
          <p:nvPr/>
        </p:nvSpPr>
        <p:spPr>
          <a:xfrm>
            <a:off x="546538" y="542333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sizeOf</a:t>
            </a:r>
            <a:endParaRPr kumimoji="1" lang="en-US" altLang="zh-CN" dirty="0"/>
          </a:p>
          <a:p>
            <a:r>
              <a:rPr lang="zh-CN" altLang="en-US" dirty="0"/>
              <a:t>是一个运算符不是函数，编译过程直接替换成对应数字</a:t>
            </a:r>
            <a:endParaRPr lang="en-US" altLang="zh-CN" dirty="0"/>
          </a:p>
          <a:p>
            <a:r>
              <a:rPr lang="en-US" altLang="zh-CN" dirty="0" err="1"/>
              <a:t>eg:int</a:t>
            </a:r>
            <a:r>
              <a:rPr lang="en-US" altLang="zh-CN" dirty="0"/>
              <a:t> a = 4;</a:t>
            </a:r>
          </a:p>
          <a:p>
            <a:r>
              <a:rPr lang="en-US" altLang="zh-CN" dirty="0" err="1"/>
              <a:t>sizeOf</a:t>
            </a:r>
            <a:r>
              <a:rPr lang="en-US" altLang="zh-CN" dirty="0"/>
              <a:t>(a);// </a:t>
            </a:r>
            <a:r>
              <a:rPr lang="zh-CN" altLang="en-US" dirty="0"/>
              <a:t>编译阶段，直接替换为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3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0" y="1192002"/>
            <a:ext cx="4880611" cy="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3" y="2244559"/>
            <a:ext cx="4548448" cy="2304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读取内存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x/3xw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0x10010</a:t>
            </a:r>
          </a:p>
          <a:p>
            <a:r>
              <a:rPr lang="en" altLang="zh-CN" b="1" dirty="0"/>
              <a:t>x/3xg 0x100514610</a:t>
            </a:r>
            <a:endParaRPr lang="en" altLang="zh-CN" dirty="0"/>
          </a:p>
          <a:p>
            <a:r>
              <a:rPr lang="en" altLang="zh-CN" dirty="0"/>
              <a:t>0x100514610: 0x011dffff88a60e09 0x0000000000000000</a:t>
            </a:r>
          </a:p>
          <a:p>
            <a:r>
              <a:rPr lang="en" altLang="zh-CN" dirty="0"/>
              <a:t>0x100514620: 0x65736142534e5b2d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9442" y="2244560"/>
            <a:ext cx="6419157" cy="21806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是浮点，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字节大小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word 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 word 8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" altLang="zh-CN" sz="1600" b="1" dirty="0"/>
              <a:t>x/3xg</a:t>
            </a:r>
            <a:r>
              <a:rPr lang="zh-CN" altLang="en-US" sz="1600" b="1" dirty="0"/>
              <a:t>   </a:t>
            </a:r>
            <a:r>
              <a:rPr lang="en" altLang="zh-CN" sz="1600" b="1" dirty="0"/>
              <a:t>x/</a:t>
            </a:r>
            <a:r>
              <a:rPr lang="zh-CN" altLang="en-US" sz="1600" b="1" dirty="0"/>
              <a:t> 为</a:t>
            </a:r>
            <a:r>
              <a:rPr lang="zh-CN" altLang="en" sz="1600" b="1" dirty="0"/>
              <a:t>固定</a:t>
            </a:r>
            <a:r>
              <a:rPr lang="zh-CN" altLang="en-US" sz="1600" b="1" dirty="0"/>
              <a:t>打印格式    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串   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： 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进制  </a:t>
            </a:r>
            <a:r>
              <a:rPr lang="en-US" altLang="zh-CN" sz="1600" b="1" dirty="0"/>
              <a:t>g</a:t>
            </a:r>
            <a:r>
              <a:rPr lang="zh-CN" altLang="en-US" sz="1600" b="1" dirty="0"/>
              <a:t>： 每串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个字节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162" y="4947123"/>
            <a:ext cx="3438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修改内存中的值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  数值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0x0000010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4890C2-0B4A-EC43-9434-A50912330CA6}"/>
              </a:ext>
            </a:extLst>
          </p:cNvPr>
          <p:cNvSpPr txBox="1"/>
          <p:nvPr/>
        </p:nvSpPr>
        <p:spPr>
          <a:xfrm>
            <a:off x="4152496" y="4425245"/>
            <a:ext cx="784426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09 0e a6 88 ff ff 1d 01 </a:t>
            </a:r>
            <a:r>
              <a:rPr lang="en" altLang="zh-CN" dirty="0">
                <a:solidFill>
                  <a:srgbClr val="FF0000"/>
                </a:solidFill>
              </a:rPr>
              <a:t>00</a:t>
            </a:r>
            <a:r>
              <a:rPr lang="en" altLang="zh-CN" dirty="0"/>
              <a:t> 00 00 00 00 00 00 00  ................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r>
              <a:rPr lang="en" altLang="zh-CN" b="1" dirty="0"/>
              <a:t>memory  write 0x100514618 9 </a:t>
            </a:r>
            <a:endParaRPr lang="en" altLang="zh-CN" dirty="0"/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28 0e a6 88 ff ff 1d 01 </a:t>
            </a:r>
            <a:r>
              <a:rPr lang="en" altLang="zh-CN" dirty="0">
                <a:solidFill>
                  <a:srgbClr val="FF0000"/>
                </a:solidFill>
              </a:rPr>
              <a:t>09</a:t>
            </a:r>
            <a:r>
              <a:rPr lang="en" altLang="zh-CN" dirty="0"/>
              <a:t> 00 00 00 00 00 00 00  (...............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7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4321B-77BC-284B-A782-84543036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  <a:r>
              <a:rPr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6FD83B-840E-6F4F-9DEF-AE5DE3E39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 (IMP) </a:t>
            </a:r>
            <a:r>
              <a:rPr kumimoji="1" lang="zh-CN" altLang="en-US" dirty="0"/>
              <a:t>方法地址。</a:t>
            </a:r>
            <a:r>
              <a:rPr kumimoji="1" lang="en-US" altLang="zh-CN" dirty="0"/>
              <a:t>//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IMP</a:t>
            </a:r>
            <a:r>
              <a:rPr kumimoji="1" lang="zh-CN" altLang="en-US" dirty="0"/>
              <a:t>）</a:t>
            </a:r>
            <a:r>
              <a:rPr kumimoji="1" lang="en-US" altLang="zh-CN" dirty="0"/>
              <a:t>$0…</a:t>
            </a:r>
            <a:r>
              <a:rPr kumimoji="1" lang="zh-CN" altLang="en-US" dirty="0"/>
              <a:t>方法实现。</a:t>
            </a:r>
            <a:r>
              <a:rPr lang="en" altLang="zh-CN" dirty="0"/>
              <a:t>[self.person2 </a:t>
            </a:r>
            <a:r>
              <a:rPr lang="en" altLang="zh-CN" dirty="0" err="1"/>
              <a:t>methodForSelector</a:t>
            </a:r>
            <a:r>
              <a:rPr lang="en" altLang="zh-CN" dirty="0"/>
              <a:t>:@selector(</a:t>
            </a:r>
            <a:r>
              <a:rPr lang="en" altLang="zh-CN" dirty="0" err="1"/>
              <a:t>setAge</a:t>
            </a:r>
            <a:r>
              <a:rPr lang="en" altLang="zh-CN" dirty="0"/>
              <a:t>:)]</a:t>
            </a:r>
            <a:endParaRPr kumimoji="1" lang="en-US" altLang="zh-CN" dirty="0"/>
          </a:p>
          <a:p>
            <a:r>
              <a:rPr kumimoji="1" lang="en-US" altLang="zh-CN" dirty="0" err="1"/>
              <a:t>Eg</a:t>
            </a:r>
            <a:r>
              <a:rPr kumimoji="1" lang="en-US" altLang="zh-CN" dirty="0"/>
              <a:t>: </a:t>
            </a:r>
          </a:p>
          <a:p>
            <a:pPr marL="0" indent="0">
              <a:buNone/>
            </a:pPr>
            <a:r>
              <a:rPr lang="en" altLang="zh-CN" b="1" dirty="0"/>
              <a:t> po (IMP)0x10bff1ef0 // </a:t>
            </a:r>
            <a:r>
              <a:rPr lang="zh-CN" altLang="en" b="1" dirty="0"/>
              <a:t>监听</a:t>
            </a:r>
            <a:r>
              <a:rPr lang="zh-CN" altLang="en-US" b="1" dirty="0"/>
              <a:t>之前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(KVO`-[Person </a:t>
            </a:r>
            <a:r>
              <a:rPr lang="en" altLang="zh-CN" dirty="0" err="1"/>
              <a:t>setAge</a:t>
            </a:r>
            <a:r>
              <a:rPr lang="en" altLang="zh-CN" dirty="0"/>
              <a:t>:] at Person.h:14)</a:t>
            </a:r>
            <a:r>
              <a:rPr lang="zh-CN" altLang="en-US" dirty="0"/>
              <a:t>  </a:t>
            </a:r>
            <a:r>
              <a:rPr lang="en-US" altLang="zh-CN" dirty="0"/>
              <a:t>//</a:t>
            </a:r>
            <a:r>
              <a:rPr lang="zh-CN" altLang="en-US" dirty="0"/>
              <a:t> 方法。类名  在多少行</a:t>
            </a:r>
            <a:br>
              <a:rPr lang="en" altLang="zh-CN" dirty="0"/>
            </a:br>
            <a:r>
              <a:rPr lang="en" altLang="zh-CN" b="1" dirty="0"/>
              <a:t>po (IMP)0x10c307c81</a:t>
            </a:r>
            <a:r>
              <a:rPr lang="zh-CN" altLang="en-US" b="1" dirty="0"/>
              <a:t> </a:t>
            </a:r>
            <a:r>
              <a:rPr lang="en" altLang="zh-CN" b="1" dirty="0"/>
              <a:t>// </a:t>
            </a:r>
            <a:r>
              <a:rPr lang="zh-CN" altLang="en" b="1" dirty="0"/>
              <a:t>监听</a:t>
            </a:r>
            <a:r>
              <a:rPr lang="zh-CN" altLang="en-US" b="1" dirty="0"/>
              <a:t>之后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(Foundation`_</a:t>
            </a:r>
            <a:r>
              <a:rPr lang="en" altLang="zh-CN" dirty="0" err="1"/>
              <a:t>NSSetLongLongValueAndNotify</a:t>
            </a:r>
            <a:r>
              <a:rPr lang="en" altLang="zh-CN" dirty="0"/>
              <a:t>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098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对象的分类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5210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中的对象，简称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对象，主要可以分为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instance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389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对象就是通过类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出来的对象，每次调用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都会产生新的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5" y="1756873"/>
            <a:ext cx="5727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301626" y="2496427"/>
            <a:ext cx="11600130" cy="18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对象（实例对象）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它们是不同的两个对象，分别占据着两块不同的内存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087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880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37879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3</a:t>
            </a:r>
            <a:endParaRPr kumimoji="1"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32" y="1750706"/>
            <a:ext cx="2797944" cy="131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32" y="3143099"/>
            <a:ext cx="3701758" cy="120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11350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4142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6074142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4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46642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5699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1397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82905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7" idx="2"/>
            <a:endCxn id="8" idx="0"/>
          </p:cNvCxnSpPr>
          <p:nvPr/>
        </p:nvCxnSpPr>
        <p:spPr>
          <a:xfrm>
            <a:off x="1716039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13" idx="0"/>
          </p:cNvCxnSpPr>
          <p:nvPr/>
        </p:nvCxnSpPr>
        <p:spPr>
          <a:xfrm>
            <a:off x="7152302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954" y="3487354"/>
            <a:ext cx="11600130" cy="3020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objectClass1 ~ objectClass5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它们是同一个对象。每个类在内存中有且只有一个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@property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ivar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9" y="1287480"/>
            <a:ext cx="79502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878372" y="2018805"/>
            <a:ext cx="2561154" cy="44888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2802" y="27093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9092801" y="325905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092801" y="3811212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092800" y="4357576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对象方法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9092799" y="4876130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协议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9092798" y="5422494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成员变量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20" name="矩形 19"/>
          <p:cNvSpPr/>
          <p:nvPr/>
        </p:nvSpPr>
        <p:spPr>
          <a:xfrm>
            <a:off x="9092797" y="5968858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40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mr-IN" altLang="zh-CN"/>
              <a:t>–</a:t>
            </a:r>
            <a:r>
              <a:rPr lang="zh-CN" altLang="en-US"/>
              <a:t> 面向对象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3" y="2634884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7502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629" y="1840014"/>
            <a:ext cx="11600130" cy="2720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objectMetaClass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对象（元类对象）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对象的内存结构是一样的，但是用途不一样，在内存中存储的信息主要包括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5" y="1302414"/>
            <a:ext cx="9588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07017" y="3491347"/>
            <a:ext cx="2561154" cy="2921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meta-class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47" y="4181900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5221446" y="47315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221446" y="5307503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5233321" y="5849754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7895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6000" y="1242831"/>
            <a:ext cx="11600130" cy="479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以下代码获取的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5" y="1857040"/>
            <a:ext cx="59690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9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Class</a:t>
            </a:r>
            <a:r>
              <a:rPr lang="zh-CN" altLang="en-US"/>
              <a:t>是否为</a:t>
            </a:r>
            <a:r>
              <a:rPr lang="en-US" altLang="zh-CN"/>
              <a:t>meta-class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3" y="2076945"/>
            <a:ext cx="65659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3" y="1499112"/>
            <a:ext cx="3556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sp>
        <p:nvSpPr>
          <p:cNvPr id="14" name="矩形 13"/>
          <p:cNvSpPr/>
          <p:nvPr/>
        </p:nvSpPr>
        <p:spPr>
          <a:xfrm>
            <a:off x="555019" y="3551539"/>
            <a:ext cx="2520690" cy="1234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17811" y="3038164"/>
            <a:ext cx="2165620" cy="4559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instance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717812" y="3636587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4307044" y="2055135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092615" y="2570731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307045" y="2653558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4307044" y="3203254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4307044" y="3755411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 flipV="1">
            <a:off x="2883432" y="3862311"/>
            <a:ext cx="1209183" cy="224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7811" y="4195704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其他成员变量</a:t>
            </a:r>
          </a:p>
        </p:txBody>
      </p:sp>
      <p:sp>
        <p:nvSpPr>
          <p:cNvPr id="39" name="矩形 38"/>
          <p:cNvSpPr/>
          <p:nvPr/>
        </p:nvSpPr>
        <p:spPr>
          <a:xfrm>
            <a:off x="8373943" y="1190840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meta-class</a:t>
            </a:r>
            <a:endParaRPr kumimoji="1"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8159514" y="1706436"/>
            <a:ext cx="2561154" cy="23422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8373944" y="17892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8373943" y="23389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8373943" y="289111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6439342" y="2876443"/>
            <a:ext cx="1720172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07043" y="457932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8373942" y="34519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396629" y="5190023"/>
            <a:ext cx="11600130" cy="1459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9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1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673194" y="283341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Student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458765" y="334900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673195" y="343183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73194" y="398153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73194" y="453368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1" name="矩形 30"/>
          <p:cNvSpPr/>
          <p:nvPr/>
        </p:nvSpPr>
        <p:spPr>
          <a:xfrm>
            <a:off x="673193" y="535760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5100710" y="238764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Person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4886281" y="290323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100711" y="298606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100710" y="35357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5100710" y="408791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29" name="矩形 28"/>
          <p:cNvSpPr/>
          <p:nvPr/>
        </p:nvSpPr>
        <p:spPr>
          <a:xfrm>
            <a:off x="5100709" y="491183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313796" y="194187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NSObject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9099367" y="245746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313797" y="25402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313796" y="308999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313796" y="364214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7" name="矩形 36"/>
          <p:cNvSpPr/>
          <p:nvPr/>
        </p:nvSpPr>
        <p:spPr>
          <a:xfrm>
            <a:off x="9313795" y="446606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 flipV="1">
            <a:off x="2805491" y="4194819"/>
            <a:ext cx="208079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7" idx="3"/>
            <a:endCxn id="32" idx="1"/>
          </p:cNvCxnSpPr>
          <p:nvPr/>
        </p:nvCxnSpPr>
        <p:spPr>
          <a:xfrm flipV="1">
            <a:off x="7233007" y="3749049"/>
            <a:ext cx="186636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文本框 45"/>
          <p:cNvSpPr txBox="1"/>
          <p:nvPr/>
        </p:nvSpPr>
        <p:spPr>
          <a:xfrm>
            <a:off x="396629" y="6109835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，最后找到对象方法的实现进行调用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518815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Student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304386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18816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18815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518815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518814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946331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Person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4731902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4946332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4946331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4946331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946330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159418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NSObject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8944989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159419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159418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159418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7" name="矩形 36"/>
          <p:cNvSpPr/>
          <p:nvPr/>
        </p:nvSpPr>
        <p:spPr>
          <a:xfrm>
            <a:off x="9159417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>
            <a:off x="2651112" y="3604268"/>
            <a:ext cx="2080790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32" idx="1"/>
          </p:cNvCxnSpPr>
          <p:nvPr/>
        </p:nvCxnSpPr>
        <p:spPr>
          <a:xfrm>
            <a:off x="7078628" y="3604268"/>
            <a:ext cx="1866361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396629" y="5665892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，最后找到类方法的实现进行调用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7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、</a:t>
            </a:r>
            <a:r>
              <a:rPr lang="en-US" altLang="zh-CN"/>
              <a:t>superclass</a:t>
            </a:r>
            <a:r>
              <a:rPr lang="zh-CN" altLang="en-US"/>
              <a:t>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79" y="597413"/>
            <a:ext cx="5687568" cy="595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96629" y="1330036"/>
            <a:ext cx="5731039" cy="495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如果没有父类，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调用对象方法的轨迹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调用类方法的轨迹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86885" y="3050039"/>
            <a:ext cx="2481904" cy="1720088"/>
            <a:chOff x="555019" y="3038164"/>
            <a:chExt cx="2481904" cy="1720088"/>
          </a:xfrm>
        </p:grpSpPr>
        <p:sp>
          <p:nvSpPr>
            <p:cNvPr id="14" name="矩形 13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86382" y="2067010"/>
            <a:ext cx="2561154" cy="3098756"/>
            <a:chOff x="4092615" y="2055135"/>
            <a:chExt cx="2561154" cy="3098756"/>
          </a:xfrm>
        </p:grpSpPr>
        <p:sp>
          <p:nvSpPr>
            <p:cNvPr id="17" name="矩形 16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9062038" y="1202715"/>
            <a:ext cx="2561154" cy="2857816"/>
            <a:chOff x="8159514" y="1190840"/>
            <a:chExt cx="2561154" cy="2857816"/>
          </a:xfrm>
        </p:grpSpPr>
        <p:sp>
          <p:nvSpPr>
            <p:cNvPr id="39" name="矩形 38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6885" y="5643585"/>
            <a:ext cx="6023910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需要进行一次位运算，才能计算出真实地址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>
            <a:off x="2481975" y="3871347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7033109" y="2888318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73843" y="347772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60602" y="249075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09" y="5288051"/>
            <a:ext cx="5747863" cy="1345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48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objc4</a:t>
            </a:r>
            <a:r>
              <a:rPr lang="zh-CN" altLang="en-US"/>
              <a:t>源码下载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2162" y="1190910"/>
            <a:ext cx="11507537" cy="685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https://opensource.apple.com/tarballs/objc4/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140" y="1855929"/>
            <a:ext cx="7378619" cy="41129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4000">
                <a:solidFill>
                  <a:schemeClr val="tx1"/>
                </a:solidFill>
              </a:rPr>
              <a:t>struct</a:t>
            </a:r>
            <a:r>
              <a:rPr kumimoji="1" lang="zh-CN" altLang="en-US" sz="4000">
                <a:solidFill>
                  <a:schemeClr val="tx1"/>
                </a:solidFill>
              </a:rPr>
              <a:t> </a:t>
            </a:r>
            <a:r>
              <a:rPr kumimoji="1" lang="en-US" altLang="zh-CN" sz="4000">
                <a:solidFill>
                  <a:schemeClr val="tx1"/>
                </a:solidFill>
              </a:rPr>
              <a:t>objc_class</a:t>
            </a:r>
            <a:r>
              <a:rPr kumimoji="1" lang="zh-CN" altLang="en-US" sz="4000">
                <a:solidFill>
                  <a:schemeClr val="tx1"/>
                </a:solidFill>
              </a:rPr>
              <a:t>           </a:t>
            </a:r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zh-CN" altLang="en-US" sz="4000">
              <a:solidFill>
                <a:schemeClr val="tx1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72694" y="3770062"/>
            <a:ext cx="2481904" cy="1720088"/>
            <a:chOff x="555019" y="3038164"/>
            <a:chExt cx="2481904" cy="1720088"/>
          </a:xfrm>
        </p:grpSpPr>
        <p:sp>
          <p:nvSpPr>
            <p:cNvPr id="10" name="矩形 9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72191" y="2787033"/>
            <a:ext cx="2561154" cy="3098756"/>
            <a:chOff x="4092615" y="2055135"/>
            <a:chExt cx="2561154" cy="3098756"/>
          </a:xfrm>
        </p:grpSpPr>
        <p:sp>
          <p:nvSpPr>
            <p:cNvPr id="16" name="矩形 15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147847" y="1922738"/>
            <a:ext cx="2561154" cy="2857816"/>
            <a:chOff x="8159514" y="1190840"/>
            <a:chExt cx="2561154" cy="2857816"/>
          </a:xfrm>
        </p:grpSpPr>
        <p:sp>
          <p:nvSpPr>
            <p:cNvPr id="23" name="矩形 22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cxnSp>
        <p:nvCxnSpPr>
          <p:cNvPr id="31" name="直线箭头连接符 30"/>
          <p:cNvCxnSpPr>
            <a:stCxn id="23" idx="3"/>
            <a:endCxn id="26" idx="1"/>
          </p:cNvCxnSpPr>
          <p:nvPr/>
        </p:nvCxnSpPr>
        <p:spPr>
          <a:xfrm>
            <a:off x="2567784" y="4591370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7" idx="3"/>
          </p:cNvCxnSpPr>
          <p:nvPr/>
        </p:nvCxnSpPr>
        <p:spPr>
          <a:xfrm>
            <a:off x="7118918" y="3608341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9652" y="419774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446411" y="321077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72693" y="6155791"/>
            <a:ext cx="6151857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</a:p>
        </p:txBody>
      </p:sp>
    </p:spTree>
    <p:extLst>
      <p:ext uri="{BB962C8B-B14F-4D97-AF65-F5344CB8AC3E}">
        <p14:creationId xmlns:p14="http://schemas.microsoft.com/office/powerpoint/2010/main" val="538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2" y="1206579"/>
            <a:ext cx="60833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窥探</a:t>
            </a:r>
            <a:r>
              <a:rPr lang="en-US" altLang="zh-CN"/>
              <a:t>struct</a:t>
            </a:r>
            <a:r>
              <a:rPr lang="zh-CN" altLang="en-US"/>
              <a:t> </a:t>
            </a:r>
            <a:r>
              <a:rPr lang="en-US" altLang="zh-CN"/>
              <a:t>objc_class</a:t>
            </a:r>
            <a:r>
              <a:rPr lang="zh-CN" altLang="en-US"/>
              <a:t>的结构</a:t>
            </a: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348841" y="2668329"/>
            <a:ext cx="2" cy="84545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2591" y="3085088"/>
            <a:ext cx="2209306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FAST_DATA_MASK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2" y="3513781"/>
            <a:ext cx="63373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16" y="2843490"/>
            <a:ext cx="5202296" cy="330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线箭头连接符 18"/>
          <p:cNvCxnSpPr>
            <a:endCxn id="17" idx="1"/>
          </p:cNvCxnSpPr>
          <p:nvPr/>
        </p:nvCxnSpPr>
        <p:spPr>
          <a:xfrm flipV="1">
            <a:off x="3491345" y="4497455"/>
            <a:ext cx="3415971" cy="1516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2315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用什么方式实现对一个对象的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的本质是什么？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动态生成一个子类，并且让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指向这个全新的子类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对象的属性时，会调用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_NSSetXXXValueAndNotify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Arial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内部会触发监听器（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Oberser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）的监听方法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2" y="3825077"/>
            <a:ext cx="11501313" cy="735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如何手动触发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3591" y="5120477"/>
            <a:ext cx="11501313" cy="948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直接修改成员变量会触发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</p:spTree>
    <p:extLst>
      <p:ext uri="{BB962C8B-B14F-4D97-AF65-F5344CB8AC3E}">
        <p14:creationId xmlns:p14="http://schemas.microsoft.com/office/powerpoint/2010/main" val="9878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47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，俗称“键值监听”，可以用于监听某个对象属性值的改变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30983" y="1993136"/>
            <a:ext cx="2481904" cy="1177576"/>
            <a:chOff x="1255663" y="2361271"/>
            <a:chExt cx="2481904" cy="1177576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64201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2361271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MJPerson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18456" y="295969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age</a:t>
              </a:r>
              <a:endParaRPr kumimoji="1" lang="zh-CN" altLang="en-US" sz="2400"/>
            </a:p>
          </p:txBody>
        </p:sp>
      </p:grpSp>
      <p:sp>
        <p:nvSpPr>
          <p:cNvPr id="10" name="矩形 9"/>
          <p:cNvSpPr/>
          <p:nvPr/>
        </p:nvSpPr>
        <p:spPr>
          <a:xfrm>
            <a:off x="6635213" y="2216996"/>
            <a:ext cx="1998754" cy="10048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Observer</a:t>
            </a:r>
            <a:endParaRPr kumimoji="1" lang="zh-CN" altLang="en-US" sz="2400"/>
          </a:p>
        </p:txBody>
      </p:sp>
      <p:cxnSp>
        <p:nvCxnSpPr>
          <p:cNvPr id="11" name="直线箭头连接符 10"/>
          <p:cNvCxnSpPr>
            <a:endCxn id="10" idx="1"/>
          </p:cNvCxnSpPr>
          <p:nvPr/>
        </p:nvCxnSpPr>
        <p:spPr>
          <a:xfrm>
            <a:off x="3626073" y="2719440"/>
            <a:ext cx="3009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26072" y="2846346"/>
            <a:ext cx="30091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05636" y="2343902"/>
            <a:ext cx="1050011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60812" y="2662450"/>
            <a:ext cx="2481904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149002" y="2727618"/>
            <a:ext cx="2481904" cy="228377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311794" y="1837919"/>
            <a:ext cx="2132297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0000"/>
                </a:solidFill>
              </a:rPr>
              <a:t>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5323805" y="2812664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5323804" y="323494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5323805" y="3683788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311793" y="4124643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age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311792" y="4566227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8640345" y="2751367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setAge:]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640344" y="4505890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age]</a:t>
            </a:r>
            <a:endParaRPr kumimoji="1" lang="zh-CN" altLang="en-US"/>
          </a:p>
        </p:txBody>
      </p:sp>
      <p:cxnSp>
        <p:nvCxnSpPr>
          <p:cNvPr id="30" name="直线箭头连接符 29"/>
          <p:cNvCxnSpPr>
            <a:stCxn id="8" idx="3"/>
            <a:endCxn id="16" idx="1"/>
          </p:cNvCxnSpPr>
          <p:nvPr/>
        </p:nvCxnSpPr>
        <p:spPr>
          <a:xfrm>
            <a:off x="3667912" y="3860080"/>
            <a:ext cx="1481090" cy="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5" idx="3"/>
            <a:endCxn id="28" idx="1"/>
          </p:cNvCxnSpPr>
          <p:nvPr/>
        </p:nvCxnSpPr>
        <p:spPr>
          <a:xfrm flipV="1">
            <a:off x="7456102" y="2966977"/>
            <a:ext cx="1184243" cy="872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6" idx="3"/>
            <a:endCxn id="29" idx="1"/>
          </p:cNvCxnSpPr>
          <p:nvPr/>
        </p:nvCxnSpPr>
        <p:spPr>
          <a:xfrm>
            <a:off x="7444090" y="4279916"/>
            <a:ext cx="1196254" cy="441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使用了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3432" y="3825536"/>
            <a:ext cx="2308235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17085" y="3465568"/>
            <a:ext cx="2481904" cy="3126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411007" y="2552036"/>
            <a:ext cx="2894055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2400" dirty="0"/>
              <a:t>class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3791888" y="355061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err="1"/>
              <a:t>isa</a:t>
            </a:r>
            <a:endParaRPr kumimoji="1" lang="zh-CN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3791887" y="3972896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791888" y="4421739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791887" y="4863870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3779874" y="6110308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3791887" y="5286046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dealloc</a:t>
            </a:r>
            <a:endParaRPr kumimoji="1"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779875" y="5697217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_isKVOA</a:t>
            </a:r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6654387" y="4422561"/>
            <a:ext cx="2596492" cy="794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Foundation</a:t>
            </a:r>
          </a:p>
          <a:p>
            <a:pPr algn="ctr"/>
            <a:r>
              <a:rPr lang="en-US" altLang="zh-CN" dirty="0"/>
              <a:t>_</a:t>
            </a:r>
            <a:r>
              <a:rPr lang="en-US" altLang="zh-CN" dirty="0" err="1"/>
              <a:t>NSSetIntValueAndNotify</a:t>
            </a:r>
            <a:endParaRPr kumimoji="1" lang="zh-CN" altLang="en-US" dirty="0"/>
          </a:p>
        </p:txBody>
      </p:sp>
      <p:cxnSp>
        <p:nvCxnSpPr>
          <p:cNvPr id="35" name="直线箭头连接符 34"/>
          <p:cNvCxnSpPr>
            <a:stCxn id="25" idx="3"/>
            <a:endCxn id="33" idx="1"/>
          </p:cNvCxnSpPr>
          <p:nvPr/>
        </p:nvCxnSpPr>
        <p:spPr>
          <a:xfrm>
            <a:off x="5924185" y="4577012"/>
            <a:ext cx="730202" cy="242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3"/>
            <a:endCxn id="37" idx="1"/>
          </p:cNvCxnSpPr>
          <p:nvPr/>
        </p:nvCxnSpPr>
        <p:spPr>
          <a:xfrm>
            <a:off x="5924184" y="5019143"/>
            <a:ext cx="730202" cy="833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654386" y="5567083"/>
            <a:ext cx="2596494" cy="5708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</a:t>
            </a:r>
            <a:r>
              <a:rPr lang="zh-CN" altLang="en-US"/>
              <a:t> </a:t>
            </a:r>
            <a:r>
              <a:rPr lang="en-US" altLang="zh-CN"/>
              <a:t>[MJPerson</a:t>
            </a:r>
            <a:r>
              <a:rPr lang="zh-CN" altLang="en-US"/>
              <a:t> </a:t>
            </a:r>
            <a:r>
              <a:rPr lang="en-US" altLang="zh-CN"/>
              <a:t>class]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7857433" y="758050"/>
            <a:ext cx="4127451" cy="3173469"/>
            <a:chOff x="135983" y="3251129"/>
            <a:chExt cx="4127451" cy="3173469"/>
          </a:xfrm>
        </p:grpSpPr>
        <p:grpSp>
          <p:nvGrpSpPr>
            <p:cNvPr id="76" name="组 75"/>
            <p:cNvGrpSpPr/>
            <p:nvPr/>
          </p:nvGrpSpPr>
          <p:grpSpPr>
            <a:xfrm>
              <a:off x="135983" y="3251129"/>
              <a:ext cx="1795274" cy="3173469"/>
              <a:chOff x="135982" y="3251129"/>
              <a:chExt cx="2321049" cy="3173469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135982" y="3251129"/>
                <a:ext cx="2321049" cy="3173469"/>
                <a:chOff x="1255663" y="1984948"/>
                <a:chExt cx="2481904" cy="317346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255663" y="2874647"/>
                  <a:ext cx="2481904" cy="2283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40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418455" y="1984948"/>
                  <a:ext cx="2132297" cy="8220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>
                      <a:solidFill>
                        <a:srgbClr val="FF0000"/>
                      </a:solidFill>
                    </a:rPr>
                    <a:t>MJPerson</a:t>
                  </a:r>
                </a:p>
                <a:p>
                  <a:pPr algn="ctr"/>
                  <a:r>
                    <a:rPr kumimoji="1" lang="en-US" altLang="zh-CN" sz="2400"/>
                    <a:t>class</a:t>
                  </a:r>
                  <a:r>
                    <a:rPr kumimoji="1" lang="zh-CN" altLang="en-US" sz="2400"/>
                    <a:t>对象</a:t>
                  </a: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430466" y="2959693"/>
                  <a:ext cx="2132297" cy="31054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/>
                    <a:t>isa</a:t>
                  </a:r>
                  <a:endParaRPr kumimoji="1" lang="zh-CN" altLang="en-US" sz="2400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299455" y="4648155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superclass</a:t>
                </a:r>
                <a:endParaRPr kumimoji="1" lang="zh-CN" altLang="en-US" sz="24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9456" y="5096998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setAge:</a:t>
                </a:r>
                <a:endParaRPr kumimoji="1" lang="zh-CN" altLang="en-US" sz="24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88222" y="5537853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age</a:t>
                </a:r>
                <a:endParaRPr kumimoji="1" lang="zh-CN" altLang="en-US" sz="24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8221" y="5979437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......</a:t>
                </a:r>
                <a:endParaRPr kumimoji="1" lang="zh-CN" altLang="en-US" sz="2400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270945" y="4821052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setAge:]</a:t>
              </a:r>
              <a:endParaRPr kumimoji="1"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270944" y="5493113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age]</a:t>
              </a:r>
              <a:endParaRPr kumimoji="1" lang="zh-CN" altLang="en-US"/>
            </a:p>
          </p:txBody>
        </p:sp>
        <p:cxnSp>
          <p:nvCxnSpPr>
            <p:cNvPr id="50" name="直线箭头连接符 49"/>
            <p:cNvCxnSpPr>
              <a:stCxn id="45" idx="3"/>
              <a:endCxn id="48" idx="1"/>
            </p:cNvCxnSpPr>
            <p:nvPr/>
          </p:nvCxnSpPr>
          <p:spPr>
            <a:xfrm flipV="1">
              <a:off x="1804814" y="5036662"/>
              <a:ext cx="466131" cy="215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>
              <a:stCxn id="46" idx="3"/>
              <a:endCxn id="49" idx="1"/>
            </p:cNvCxnSpPr>
            <p:nvPr/>
          </p:nvCxnSpPr>
          <p:spPr>
            <a:xfrm>
              <a:off x="1796125" y="5693126"/>
              <a:ext cx="474819" cy="155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线箭头连接符 84"/>
          <p:cNvCxnSpPr>
            <a:stCxn id="24" idx="3"/>
            <a:endCxn id="41" idx="1"/>
          </p:cNvCxnSpPr>
          <p:nvPr/>
        </p:nvCxnSpPr>
        <p:spPr>
          <a:xfrm flipV="1">
            <a:off x="5924184" y="2789634"/>
            <a:ext cx="1933249" cy="1338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" idx="3"/>
            <a:endCxn id="16" idx="1"/>
          </p:cNvCxnSpPr>
          <p:nvPr/>
        </p:nvCxnSpPr>
        <p:spPr>
          <a:xfrm>
            <a:off x="2249094" y="5023166"/>
            <a:ext cx="1367991" cy="5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B294581-2D81-FF43-BD73-350378A27B27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2539293" y="2264345"/>
            <a:ext cx="1252595" cy="1441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0FC35A9-5D98-0C41-8F0A-AF9A859E8F1E}"/>
              </a:ext>
            </a:extLst>
          </p:cNvPr>
          <p:cNvSpPr txBox="1"/>
          <p:nvPr/>
        </p:nvSpPr>
        <p:spPr>
          <a:xfrm>
            <a:off x="511207" y="1850766"/>
            <a:ext cx="484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r>
              <a:rPr kumimoji="1" lang="zh-CN" altLang="en-US" dirty="0">
                <a:solidFill>
                  <a:srgbClr val="FF0000"/>
                </a:solidFill>
              </a:rPr>
              <a:t> 指向自己的元类对象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3" grpId="0" animBg="1"/>
      <p:bldP spid="32" grpId="0" animBg="1"/>
      <p:bldP spid="33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的存在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44" y="1559246"/>
            <a:ext cx="6838736" cy="42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6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ValueAndNotify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的内部实现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629" y="3577106"/>
            <a:ext cx="11600130" cy="2051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7" y="1457944"/>
            <a:ext cx="48514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4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6"/>
            <a:ext cx="11600130" cy="2877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，俗称“键值编码”，可以通过一个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来访问某个属性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</a:rPr>
              <a:t>setValue:forKey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enlo-Regular" charset="0"/>
              </a:rPr>
              <a:t>setValue:forKey</a:t>
            </a:r>
            <a:r>
              <a:rPr lang="en-US" altLang="zh-CN" sz="1400" dirty="0">
                <a:solidFill>
                  <a:schemeClr val="bg1"/>
                </a:solidFill>
                <a:latin typeface="Menlo-Regular" charset="0"/>
              </a:rPr>
              <a:t>: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setKey: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_setKey: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传递参数，调用方法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setValue:forUndefinedKey: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直接赋值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5219" y="6081203"/>
            <a:ext cx="6015601" cy="38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accessInstanceVariablesDirectly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方法的默认返回值是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129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bg1"/>
                </a:solidFill>
                <a:latin typeface="Menlo-Regular" charset="0"/>
              </a:rPr>
              <a:t>valueForKey: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getKey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 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valueForUndefinedKey: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直接取值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4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的底层结构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9" y="1668204"/>
            <a:ext cx="7863072" cy="3900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029" y="1199666"/>
            <a:ext cx="6895711" cy="3548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2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的加载处理过程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8029" y="1245386"/>
            <a:ext cx="6895711" cy="1909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加载某个类的所有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的方法、属性、协议数据，合并到一个大数组中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后面参与编译的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数据，会在数组的前面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将合并后的分类数据（方法、属性、协议），插入到类原来数据的前面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8440" y="1245386"/>
            <a:ext cx="4738320" cy="4225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_objc_init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map_images_nolock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_read_images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remethodizeClass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attachCategories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attachLists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memmove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memcpy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8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2" y="1226124"/>
            <a:ext cx="11501313" cy="1242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5012" y="2703708"/>
            <a:ext cx="11501313" cy="450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的赋值和取值过程是怎样的？原理是什么？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6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780" y="356616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rw-&gt;methods</a:t>
            </a:r>
            <a:endParaRPr kumimoji="1" lang="zh-CN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42791"/>
              </p:ext>
            </p:extLst>
          </p:nvPr>
        </p:nvGraphicFramePr>
        <p:xfrm>
          <a:off x="4935220" y="3897630"/>
          <a:ext cx="17170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>
            <a:off x="3360420" y="4080510"/>
            <a:ext cx="157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411686" y="4080510"/>
            <a:ext cx="2103664" cy="112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3694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</a:p>
        </p:txBody>
      </p:sp>
      <p:sp>
        <p:nvSpPr>
          <p:cNvPr id="17" name="矩形 16"/>
          <p:cNvSpPr/>
          <p:nvPr/>
        </p:nvSpPr>
        <p:spPr>
          <a:xfrm>
            <a:off x="2219960" y="571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Test1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7360920" y="2095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Test2</a:t>
            </a:r>
            <a:endParaRPr kumimoji="1" lang="zh-CN" altLang="en-US" sz="2400"/>
          </a:p>
        </p:txBody>
      </p:sp>
      <p:cxnSp>
        <p:nvCxnSpPr>
          <p:cNvPr id="19" name="直线箭头连接符 18"/>
          <p:cNvCxnSpPr>
            <a:endCxn id="17" idx="2"/>
          </p:cNvCxnSpPr>
          <p:nvPr/>
        </p:nvCxnSpPr>
        <p:spPr>
          <a:xfrm flipH="1" flipV="1">
            <a:off x="3637280" y="1085851"/>
            <a:ext cx="1653177" cy="29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8" idx="2"/>
          </p:cNvCxnSpPr>
          <p:nvPr/>
        </p:nvCxnSpPr>
        <p:spPr>
          <a:xfrm flipV="1">
            <a:off x="5793740" y="1238251"/>
            <a:ext cx="2984500" cy="284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081779" y="510268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104811" y="293915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280831" y="5105944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728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15" name="直线箭头连接符 14"/>
          <p:cNvCxnSpPr>
            <a:stCxn id="14" idx="3"/>
            <a:endCxn id="36" idx="2"/>
          </p:cNvCxnSpPr>
          <p:nvPr/>
        </p:nvCxnSpPr>
        <p:spPr>
          <a:xfrm>
            <a:off x="6471920" y="5383530"/>
            <a:ext cx="3808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4210" y="206883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21" name="直线箭头连接符 20"/>
          <p:cNvCxnSpPr>
            <a:stCxn id="20" idx="3"/>
            <a:endCxn id="34" idx="4"/>
          </p:cNvCxnSpPr>
          <p:nvPr/>
        </p:nvCxnSpPr>
        <p:spPr>
          <a:xfrm flipV="1">
            <a:off x="3498850" y="1065440"/>
            <a:ext cx="1128304" cy="1517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2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444101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，在程序运行过程中只调用一次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调用子类的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之前会先调用父类的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2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再调用分类的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6510" y="1233956"/>
            <a:ext cx="5630249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源码解读过程：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schedule_class_load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" altLang="zh-CN" dirty="0" err="1"/>
              <a:t>schedule_class_load</a:t>
            </a:r>
            <a:r>
              <a:rPr lang="en" altLang="zh-CN" dirty="0"/>
              <a:t>(</a:t>
            </a:r>
            <a:r>
              <a:rPr lang="en" altLang="zh-CN" dirty="0" err="1"/>
              <a:t>cls</a:t>
            </a:r>
            <a:r>
              <a:rPr lang="en" altLang="zh-CN" dirty="0"/>
              <a:t>-&gt;</a:t>
            </a:r>
            <a:r>
              <a:rPr lang="en" altLang="zh-CN" dirty="0" err="1"/>
              <a:t>getSuperclass</a:t>
            </a:r>
            <a:r>
              <a:rPr lang="en" altLang="zh-CN" dirty="0"/>
              <a:t>());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add_class_to_loadable_list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add_category_to_loadable_list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load_method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)(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SEL_load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方法是根据方法地址直接调用，并不是经过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6278B934-1A1D-F64F-9192-C305EFA5BA4A}"/>
              </a:ext>
            </a:extLst>
          </p:cNvPr>
          <p:cNvCxnSpPr/>
          <p:nvPr/>
        </p:nvCxnSpPr>
        <p:spPr>
          <a:xfrm>
            <a:off x="4713514" y="3429000"/>
            <a:ext cx="2057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2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+initialize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6072751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第一次接收到消息时调用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先初始化父类，再初始化子类，每个类只会初始化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66510" y="1233956"/>
            <a:ext cx="5630249" cy="3280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objc-msg-arm64.s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class_getInstanceMethod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lookUpImpOrForward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_class_initialize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objc_msgSend(cls, SEL_initialize)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4906796"/>
            <a:ext cx="11703000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的很大区别是，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进行调用的，所以有以下特点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如果子类没有实现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（所以父类的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6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思考：如何实现给分类“添加成员变量”？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默认情况下，因为分类底层结构的限制，不能添加成员变量到分类中。但可以通过关联对象来间接实现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关联对象提供了以下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添加关联对象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objc_setAssociatedObject(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value, objc_AssociationPolicy policy)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AA0D91"/>
              </a:solidFill>
              <a:latin typeface="Menlo-Regular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获得关联对象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objc_getAssociatedObject(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移除所有的关联对象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objc_removeAssociatedObjects(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4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的常见用法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*MyKey =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MyKey;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使用属性名作为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get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方法的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@selecor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(getter))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objc_AssociationPolicy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48905"/>
              </p:ext>
            </p:extLst>
          </p:nvPr>
        </p:nvGraphicFramePr>
        <p:xfrm>
          <a:off x="1417320" y="2114126"/>
          <a:ext cx="89027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objc_AssociationPolicy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对应的修饰符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OBJC_ASSOCIATION_ASSIGN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assign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177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4129651" cy="209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实现关联对象技术的核心对象有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AssociationsManager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AssociationsHashMap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ObjectAssociationMap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ObjcAssociation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objc-references.mm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8" y="3428004"/>
            <a:ext cx="51308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8" y="4503919"/>
            <a:ext cx="111252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9" y="4938757"/>
            <a:ext cx="8826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78" y="5427434"/>
            <a:ext cx="31115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26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40898"/>
              </p:ext>
            </p:extLst>
          </p:nvPr>
        </p:nvGraphicFramePr>
        <p:xfrm>
          <a:off x="100330" y="1303294"/>
          <a:ext cx="4243070" cy="67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4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AssociationsManager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3F6E74"/>
                          </a:solidFill>
                          <a:latin typeface="Menlo-Regular" charset="0"/>
                        </a:rPr>
                        <a:t>AssociationsHashMap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*_map;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92880"/>
              </p:ext>
            </p:extLst>
          </p:nvPr>
        </p:nvGraphicFramePr>
        <p:xfrm>
          <a:off x="100330" y="2493918"/>
          <a:ext cx="590042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0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AssociationsHashMap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22873"/>
              </p:ext>
            </p:extLst>
          </p:nvPr>
        </p:nvGraphicFramePr>
        <p:xfrm>
          <a:off x="2646455" y="3986803"/>
          <a:ext cx="545084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6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05276"/>
              </p:ext>
            </p:extLst>
          </p:nvPr>
        </p:nvGraphicFramePr>
        <p:xfrm>
          <a:off x="5739130" y="5605356"/>
          <a:ext cx="2913380" cy="915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1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chemeClr val="bg1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5C2699"/>
                          </a:solidFill>
                          <a:latin typeface="Menlo-Regular" charset="0"/>
                        </a:rPr>
                        <a:t>uintptr_t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_policy;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_value;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直线箭头连接符 12"/>
          <p:cNvCxnSpPr>
            <a:endCxn id="9" idx="0"/>
          </p:cNvCxnSpPr>
          <p:nvPr/>
        </p:nvCxnSpPr>
        <p:spPr>
          <a:xfrm flipH="1">
            <a:off x="3050540" y="1929103"/>
            <a:ext cx="1270" cy="564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0" idx="0"/>
          </p:cNvCxnSpPr>
          <p:nvPr/>
        </p:nvCxnSpPr>
        <p:spPr>
          <a:xfrm flipH="1">
            <a:off x="5371875" y="3680460"/>
            <a:ext cx="226" cy="30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1" idx="0"/>
          </p:cNvCxnSpPr>
          <p:nvPr/>
        </p:nvCxnSpPr>
        <p:spPr>
          <a:xfrm flipH="1">
            <a:off x="7195820" y="5132070"/>
            <a:ext cx="5080" cy="47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330" y="4151690"/>
            <a:ext cx="2055420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/>
              <a:t>DISGUISE(</a:t>
            </a: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object)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38544" y="552540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key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33290" y="1179009"/>
            <a:ext cx="6742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objc_setAssociatedObject(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4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value, </a:t>
            </a: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objc_AssociationPolicy policy)</a:t>
            </a:r>
          </a:p>
        </p:txBody>
      </p:sp>
      <p:cxnSp>
        <p:nvCxnSpPr>
          <p:cNvPr id="33" name="直线箭头连接符 32"/>
          <p:cNvCxnSpPr>
            <a:stCxn id="30" idx="0"/>
          </p:cNvCxnSpPr>
          <p:nvPr/>
        </p:nvCxnSpPr>
        <p:spPr>
          <a:xfrm flipV="1">
            <a:off x="1128040" y="3691890"/>
            <a:ext cx="72110" cy="4598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1" idx="0"/>
          </p:cNvCxnSpPr>
          <p:nvPr/>
        </p:nvCxnSpPr>
        <p:spPr>
          <a:xfrm flipV="1">
            <a:off x="3286615" y="5177790"/>
            <a:ext cx="382415" cy="3476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374584" y="611743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value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7444" y="5405699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policy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/>
          <p:cNvCxnSpPr>
            <a:stCxn id="40" idx="1"/>
          </p:cNvCxnSpPr>
          <p:nvPr/>
        </p:nvCxnSpPr>
        <p:spPr>
          <a:xfrm flipH="1">
            <a:off x="8348798" y="5609111"/>
            <a:ext cx="1048646" cy="51041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9" idx="1"/>
          </p:cNvCxnSpPr>
          <p:nvPr/>
        </p:nvCxnSpPr>
        <p:spPr>
          <a:xfrm flipH="1">
            <a:off x="7811588" y="6320850"/>
            <a:ext cx="1562996" cy="655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702920" y="1833599"/>
            <a:ext cx="6152779" cy="59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关联对象并不是存储在被关联对象本身内存中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关联对象存储在全局的统一的一个</a:t>
            </a:r>
            <a:r>
              <a:rPr lang="en-US" altLang="zh-CN" sz="1400">
                <a:solidFill>
                  <a:srgbClr val="3F6E74"/>
                </a:solidFill>
                <a:latin typeface="Menlo-Regular" charset="0"/>
              </a:rPr>
              <a:t>AssociationsManager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7806" y="2821768"/>
            <a:ext cx="4617893" cy="395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设置关联对象为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，就相当于是移除关联对象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0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9" grpId="0" animBg="1"/>
      <p:bldP spid="4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的本质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562755" cy="1607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本质上也是一个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对象，它内部也有个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是封装了函数调用以及函数调用环境的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的底层结构如右图所示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8" y="1233956"/>
            <a:ext cx="5459186" cy="5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的变量捕获（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45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内部能够正常访问外部的变量，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有个变量捕获机制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76670"/>
              </p:ext>
            </p:extLst>
          </p:nvPr>
        </p:nvGraphicFramePr>
        <p:xfrm>
          <a:off x="595086" y="1813529"/>
          <a:ext cx="8128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捕获到</a:t>
                      </a:r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内部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局部变量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auto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值传递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static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指针传递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全局变量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直接访问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面试题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的使用场合是什么？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的实现原理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编译之后的底层结构是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category_t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，里面存储着分类的对象方法、类方法、属性、协议信息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在程序运行的时候，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的数据，合并到类信息中（类对象、元类对象中）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在编译的时候，它的数据就已经包含在类信息中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是在运行时，才会将数据合并到类信息中</a:t>
            </a:r>
          </a:p>
        </p:txBody>
      </p:sp>
    </p:spTree>
    <p:extLst>
      <p:ext uri="{BB962C8B-B14F-4D97-AF65-F5344CB8AC3E}">
        <p14:creationId xmlns:p14="http://schemas.microsoft.com/office/powerpoint/2010/main" val="7670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变量的捕获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675492"/>
            <a:ext cx="38735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" y="3057070"/>
            <a:ext cx="48133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78" y="1797956"/>
            <a:ext cx="27559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478" y="4644570"/>
            <a:ext cx="37084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6" idx="1"/>
          </p:cNvCxnSpPr>
          <p:nvPr/>
        </p:nvCxnSpPr>
        <p:spPr>
          <a:xfrm flipV="1">
            <a:off x="3995057" y="2648856"/>
            <a:ext cx="2428421" cy="736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>
            <a:off x="5072742" y="3897085"/>
            <a:ext cx="1350736" cy="1363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1226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种类型，可以通过调用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方法或者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指针查看具体类型，最终都是继承自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__NSGlobalBlock__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_NSConcreteGlobalBlock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__NSStackBlock__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_NSConcreteStackBlock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__NSMallocBlock__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_NSConcreteMallocBlock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2781117"/>
            <a:ext cx="5087257" cy="35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54067"/>
              </p:ext>
            </p:extLst>
          </p:nvPr>
        </p:nvGraphicFramePr>
        <p:xfrm>
          <a:off x="301172" y="1307495"/>
          <a:ext cx="6154057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6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7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环境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__NSGlobalBlock__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没有访问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__NSStackBlock__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访问了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__NSMallocBlock__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__NSStackBlock__</a:t>
                      </a:r>
                      <a:r>
                        <a:rPr lang="zh-CN" altLang="en-US"/>
                        <a:t>调用了</a:t>
                      </a:r>
                      <a:r>
                        <a:rPr lang="en-US" altLang="zh-CN"/>
                        <a:t>copy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3556949"/>
            <a:ext cx="7115784" cy="1315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873" y="3019050"/>
            <a:ext cx="11703000" cy="37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后的结果如下所示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copy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1"/>
            <a:ext cx="11703000" cy="4212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环境下，编译器会根据情况自动将栈上的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复制到堆上，比如以下情况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作为函数返回值时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中方法名含有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strong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内部访问了对象类型的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是在栈上，将不会对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被拷贝到堆上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8" y="5129803"/>
            <a:ext cx="615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__weak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问题解决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代码时，可能会遇到以下问题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create __weak reference in file using manual reference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解决方案：支持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、指定运行时系统版本，比如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-sdk iphoneos clang -arch arm64 -rewrite-objc -fobjc-arc -fobjc-runtime=ios-8.0.0 main.m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修饰符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23344"/>
            <a:ext cx="11703000" cy="150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变量包装成一个对象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9" y="2914743"/>
            <a:ext cx="302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9" y="4605566"/>
            <a:ext cx="50038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5" y="4605566"/>
            <a:ext cx="473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49" y="2061107"/>
            <a:ext cx="4747986" cy="2009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9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09"/>
            <a:ext cx="11571670" cy="18519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在栈上时，并不会对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" y="3686323"/>
            <a:ext cx="5254813" cy="21410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3686323"/>
            <a:ext cx="5465209" cy="21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5914" y="2275114"/>
            <a:ext cx="3918858" cy="19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</a:p>
          <a:p>
            <a:pPr algn="ctr"/>
            <a:endParaRPr kumimoji="1" lang="en-US" altLang="zh-CN"/>
          </a:p>
          <a:p>
            <a:pPr algn="ctr"/>
            <a:r>
              <a:rPr lang="en-US" altLang="zh-CN"/>
              <a:t>__Block_byref_age_0 *age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60771" y="1948541"/>
            <a:ext cx="4005943" cy="264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struct __Block_byref_age_0 {</a:t>
            </a:r>
          </a:p>
          <a:p>
            <a:r>
              <a:rPr lang="en-US" altLang="zh-CN"/>
              <a:t>  void *__isa;</a:t>
            </a:r>
          </a:p>
          <a:p>
            <a:r>
              <a:rPr lang="en-US" altLang="zh-CN"/>
              <a:t>__Block_byref_age_0 *__forwarding;</a:t>
            </a:r>
          </a:p>
          <a:p>
            <a:r>
              <a:rPr lang="en-US" altLang="zh-CN"/>
              <a:t> int __flags;</a:t>
            </a:r>
          </a:p>
          <a:p>
            <a:r>
              <a:rPr lang="en-US" altLang="zh-CN"/>
              <a:t> int __size;</a:t>
            </a:r>
          </a:p>
          <a:p>
            <a:r>
              <a:rPr lang="en-US" altLang="zh-CN"/>
              <a:t> int age;</a:t>
            </a:r>
          </a:p>
          <a:p>
            <a:r>
              <a:rPr lang="en-US" altLang="zh-CN"/>
              <a:t>}</a:t>
            </a:r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4256314" y="3156857"/>
            <a:ext cx="3004457" cy="43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44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10"/>
            <a:ext cx="11703000" cy="1362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从堆中移除时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1" y="2923716"/>
            <a:ext cx="4930462" cy="2273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2" y="2861682"/>
            <a:ext cx="6501697" cy="23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面试题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方法吗？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方法是什么时候调用的？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方法能继承吗？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加载类、分类的时候调用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方法可以继承，但是一般情况下不会主动去调用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方法，都是让系统自动调用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方法的区别什么？它们在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中的调用的顺序？以及出现继承时他们之间的调用过程？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调用方式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是函数地址直接调用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是消息机制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obj_msgSend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调用时机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（运行时）加载类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分类的时候调用。（只调用一次）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给类第一次发送消息的时候调用。（只调用一次）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 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先编译，先调用。调用子类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之前回先调用父类。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再调用分类的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，先编译先调用。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先调用父类，再调用自己，父类可能会被调用多次。（自身未实现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调用到父类）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能否添加成员变量？如果可以，如何给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不能直接给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添加成员变量，但是可以间接实现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有成员变量的效果</a:t>
            </a:r>
          </a:p>
        </p:txBody>
      </p:sp>
    </p:spTree>
    <p:extLst>
      <p:ext uri="{BB962C8B-B14F-4D97-AF65-F5344CB8AC3E}">
        <p14:creationId xmlns:p14="http://schemas.microsoft.com/office/powerpoint/2010/main" val="20556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__forwarding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指针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1330221"/>
            <a:ext cx="3298372" cy="219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3609391"/>
            <a:ext cx="6762478" cy="27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在栈上时，对它们都不会产生强引用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拷贝到堆上时，都会通过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函数来处理它们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*)&amp;dst-&gt;a,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*)&amp;dst-&gt;p,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函数来释放它们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" y="5791200"/>
            <a:ext cx="6743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修饰的对象类型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变量在栈上时，不会对指向的对象产生强引用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函数会根据所指向对象的修饰符（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）或者弱引用（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注意：这里仅限于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函数会自动释放指向的对象（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1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0343" y="2133600"/>
            <a:ext cx="2797628" cy="154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block</a:t>
            </a:r>
          </a:p>
          <a:p>
            <a:pPr algn="ctr"/>
            <a:endParaRPr kumimoji="1" lang="en-US" altLang="zh-CN" sz="2400"/>
          </a:p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431471" y="2895600"/>
            <a:ext cx="2128158" cy="5225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weakPerson</a:t>
            </a:r>
          </a:p>
        </p:txBody>
      </p:sp>
      <p:cxnSp>
        <p:nvCxnSpPr>
          <p:cNvPr id="19" name="直线箭头连接符 18"/>
          <p:cNvCxnSpPr>
            <a:stCxn id="5" idx="3"/>
          </p:cNvCxnSpPr>
          <p:nvPr/>
        </p:nvCxnSpPr>
        <p:spPr>
          <a:xfrm>
            <a:off x="3559629" y="3156857"/>
            <a:ext cx="3557845" cy="190612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72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循环引用问题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2" y="1809281"/>
            <a:ext cx="5397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9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9" y="1671014"/>
            <a:ext cx="47752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32" y="1928586"/>
            <a:ext cx="3157808" cy="14517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4988" y="4328093"/>
            <a:ext cx="3850070" cy="469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解决（必须要调用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9" y="4880339"/>
            <a:ext cx="3708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8" y="4796087"/>
            <a:ext cx="3588760" cy="1781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87" y="4766540"/>
            <a:ext cx="3810000" cy="17948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9" y="2949066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45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MRC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988" y="3741882"/>
            <a:ext cx="2968325" cy="387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9" y="4400686"/>
            <a:ext cx="36830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2" y="1890563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82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2257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的原理是怎样的？本质是什么？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封装了函数调用以及调用环境的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的作用是什么？有什么使用注意点？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的属性修饰词为什么是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有哪些使用注意？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一旦没有进行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操作，就不会在堆上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使用注意：循环引用问题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NSMutableArray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，需不需要添加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37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Objective-C</a:t>
            </a:r>
            <a:r>
              <a:rPr lang="zh-CN" altLang="en-US"/>
              <a:t>的本质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2162" y="1190909"/>
            <a:ext cx="11501313" cy="455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我们平时编写的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代码，底层实现其实都是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950" y="1714500"/>
            <a:ext cx="184023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Objective-C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592830" y="1714500"/>
            <a:ext cx="1840230" cy="685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C\C++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55144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汇编语言</a:t>
            </a:r>
          </a:p>
        </p:txBody>
      </p:sp>
      <p:sp>
        <p:nvSpPr>
          <p:cNvPr id="29" name="矩形 28"/>
          <p:cNvSpPr/>
          <p:nvPr/>
        </p:nvSpPr>
        <p:spPr>
          <a:xfrm>
            <a:off x="935560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机器语言</a:t>
            </a:r>
          </a:p>
        </p:txBody>
      </p:sp>
      <p:cxnSp>
        <p:nvCxnSpPr>
          <p:cNvPr id="8" name="直线箭头连接符 7"/>
          <p:cNvCxnSpPr>
            <a:stCxn id="3" idx="3"/>
            <a:endCxn id="26" idx="1"/>
          </p:cNvCxnSpPr>
          <p:nvPr/>
        </p:nvCxnSpPr>
        <p:spPr>
          <a:xfrm>
            <a:off x="2583180" y="2057400"/>
            <a:ext cx="1009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6" idx="3"/>
            <a:endCxn id="27" idx="1"/>
          </p:cNvCxnSpPr>
          <p:nvPr/>
        </p:nvCxnSpPr>
        <p:spPr>
          <a:xfrm>
            <a:off x="5433060" y="2057400"/>
            <a:ext cx="111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7" idx="3"/>
            <a:endCxn id="29" idx="1"/>
          </p:cNvCxnSpPr>
          <p:nvPr/>
        </p:nvCxnSpPr>
        <p:spPr>
          <a:xfrm>
            <a:off x="8391678" y="2057400"/>
            <a:ext cx="963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2162" y="2655041"/>
            <a:ext cx="11501313" cy="21455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的面向对象都是基于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的数据结构实现的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的对象、类主要是基于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的什么数据结构实现的？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</a:p>
          <a:p>
            <a:r>
              <a:rPr lang="en" altLang="zh-CN" dirty="0"/>
              <a:t>struct </a:t>
            </a:r>
            <a:r>
              <a:rPr lang="en" altLang="zh-CN" dirty="0" err="1"/>
              <a:t>NSObject_IMPL</a:t>
            </a:r>
            <a:r>
              <a:rPr lang="en" altLang="zh-CN" dirty="0"/>
              <a:t> {</a:t>
            </a:r>
          </a:p>
          <a:p>
            <a:r>
              <a:rPr lang="en" altLang="zh-CN" dirty="0"/>
              <a:t>Class </a:t>
            </a:r>
            <a:r>
              <a:rPr lang="en" altLang="zh-CN" dirty="0" err="1"/>
              <a:t>isa</a:t>
            </a:r>
            <a:r>
              <a:rPr lang="en" altLang="zh-CN" dirty="0"/>
              <a:t>;</a:t>
            </a:r>
          </a:p>
          <a:p>
            <a:r>
              <a:rPr lang="en" altLang="zh-CN" dirty="0"/>
              <a:t>};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2161" y="4820424"/>
            <a:ext cx="11501313" cy="16933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-arch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-rewrite-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 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输出的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如果需要链接其他框架，使用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参数。比如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2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对象在内存中是如何布局的？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2" y="1741639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5" y="2279846"/>
            <a:ext cx="28829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2457646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/>
          <p:cNvCxnSpPr>
            <a:stCxn id="2" idx="3"/>
            <a:endCxn id="5" idx="1"/>
          </p:cNvCxnSpPr>
          <p:nvPr/>
        </p:nvCxnSpPr>
        <p:spPr>
          <a:xfrm>
            <a:off x="3356385" y="2889446"/>
            <a:ext cx="259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" y="3607465"/>
            <a:ext cx="4305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" y="4312783"/>
            <a:ext cx="516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5595" y="5326421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6183630" y="5370110"/>
            <a:ext cx="3044190" cy="5984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278880" y="4831766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NSObject</a:t>
            </a:r>
            <a:r>
              <a:rPr kumimoji="1" lang="zh-CN" altLang="en-US" sz="2400"/>
              <a:t>对象</a:t>
            </a:r>
          </a:p>
        </p:txBody>
      </p:sp>
      <p:sp>
        <p:nvSpPr>
          <p:cNvPr id="22" name="矩形 21"/>
          <p:cNvSpPr/>
          <p:nvPr/>
        </p:nvSpPr>
        <p:spPr>
          <a:xfrm>
            <a:off x="6278880" y="544643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250680" y="548465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cxnSp>
        <p:nvCxnSpPr>
          <p:cNvPr id="25" name="直线箭头连接符 24"/>
          <p:cNvCxnSpPr>
            <a:stCxn id="19" idx="3"/>
            <a:endCxn id="20" idx="1"/>
          </p:cNvCxnSpPr>
          <p:nvPr/>
        </p:nvCxnSpPr>
        <p:spPr>
          <a:xfrm>
            <a:off x="4406675" y="5669321"/>
            <a:ext cx="17769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14197</TotalTime>
  <Words>4552</Words>
  <Application>Microsoft Macintosh PowerPoint</Application>
  <PresentationFormat>宽屏</PresentationFormat>
  <Paragraphs>755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6" baseType="lpstr">
      <vt:lpstr>宋体</vt:lpstr>
      <vt:lpstr>微软雅黑</vt:lpstr>
      <vt:lpstr>等线</vt:lpstr>
      <vt:lpstr>Arial</vt:lpstr>
      <vt:lpstr>Calibri</vt:lpstr>
      <vt:lpstr>Calibri Light</vt:lpstr>
      <vt:lpstr>Helvetica</vt:lpstr>
      <vt:lpstr>Menlo-Regular</vt:lpstr>
      <vt:lpstr>Wingdings</vt:lpstr>
      <vt:lpstr>Office 主题</vt:lpstr>
      <vt:lpstr>OC语法</vt:lpstr>
      <vt:lpstr>面试题 – 面向对象</vt:lpstr>
      <vt:lpstr>面试题 - KVO</vt:lpstr>
      <vt:lpstr>面试题 - KVC</vt:lpstr>
      <vt:lpstr>面试题 - Category</vt:lpstr>
      <vt:lpstr>面试题 - Category</vt:lpstr>
      <vt:lpstr>面试题 - Block</vt:lpstr>
      <vt:lpstr>Objective-C的本质</vt:lpstr>
      <vt:lpstr>OC对象的本质</vt:lpstr>
      <vt:lpstr>OC对象的本质</vt:lpstr>
      <vt:lpstr>OC对象的本质</vt:lpstr>
      <vt:lpstr>OC对象的本质</vt:lpstr>
      <vt:lpstr>实时查看内存数据</vt:lpstr>
      <vt:lpstr>2个容易混淆的函数</vt:lpstr>
      <vt:lpstr>常用LLDB指令</vt:lpstr>
      <vt:lpstr>常用LLDB指令2</vt:lpstr>
      <vt:lpstr>OC对象的分类</vt:lpstr>
      <vt:lpstr>instance</vt:lpstr>
      <vt:lpstr>class</vt:lpstr>
      <vt:lpstr>meta-class</vt:lpstr>
      <vt:lpstr>注意</vt:lpstr>
      <vt:lpstr>查看Class是否为meta-class</vt:lpstr>
      <vt:lpstr>isa指针</vt:lpstr>
      <vt:lpstr>class对象的superclass指针</vt:lpstr>
      <vt:lpstr>meta-class对象的superclass指针</vt:lpstr>
      <vt:lpstr>isa、superclass总结</vt:lpstr>
      <vt:lpstr>isa指针</vt:lpstr>
      <vt:lpstr>objc4源码下载</vt:lpstr>
      <vt:lpstr>窥探struct objc_class的结构</vt:lpstr>
      <vt:lpstr>KVO</vt:lpstr>
      <vt:lpstr>未使用KVO监听的对象</vt:lpstr>
      <vt:lpstr>使用了KVO监听的对象</vt:lpstr>
      <vt:lpstr>查看_NSSet*AndNotify的存在</vt:lpstr>
      <vt:lpstr>_NSSet*ValueAndNotify的内部实现</vt:lpstr>
      <vt:lpstr>KVC</vt:lpstr>
      <vt:lpstr>setValue:forKey:的原理</vt:lpstr>
      <vt:lpstr>valueForKey:的原理</vt:lpstr>
      <vt:lpstr>Category的底层结构</vt:lpstr>
      <vt:lpstr>Category的加载处理过程</vt:lpstr>
      <vt:lpstr>PowerPoint 演示文稿</vt:lpstr>
      <vt:lpstr>+load方法</vt:lpstr>
      <vt:lpstr>+initialize方法</vt:lpstr>
      <vt:lpstr>思考：如何实现给分类“添加成员变量”？</vt:lpstr>
      <vt:lpstr>key的常见用法</vt:lpstr>
      <vt:lpstr>objc_AssociationPolicy</vt:lpstr>
      <vt:lpstr>关联对象的原理</vt:lpstr>
      <vt:lpstr>关联对象的原理</vt:lpstr>
      <vt:lpstr>block的本质</vt:lpstr>
      <vt:lpstr>block的变量捕获（capture）</vt:lpstr>
      <vt:lpstr>auto变量的捕获</vt:lpstr>
      <vt:lpstr>block的类型</vt:lpstr>
      <vt:lpstr>block的类型</vt:lpstr>
      <vt:lpstr>block的copy</vt:lpstr>
      <vt:lpstr>对象类型的auto变量</vt:lpstr>
      <vt:lpstr>__weak问题解决</vt:lpstr>
      <vt:lpstr>__block修饰符</vt:lpstr>
      <vt:lpstr>__block的内存管理</vt:lpstr>
      <vt:lpstr>PowerPoint 演示文稿</vt:lpstr>
      <vt:lpstr>__block的内存管理</vt:lpstr>
      <vt:lpstr>__block的__forwarding指针</vt:lpstr>
      <vt:lpstr>对象类型的auto变量、__block变量</vt:lpstr>
      <vt:lpstr>被__block修饰的对象类型</vt:lpstr>
      <vt:lpstr>PowerPoint 演示文稿</vt:lpstr>
      <vt:lpstr>循环引用问题</vt:lpstr>
      <vt:lpstr>解决循环引用问题 - ARC</vt:lpstr>
      <vt:lpstr>解决循环引用问题 - MRC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18339689882@163.com</cp:lastModifiedBy>
  <cp:revision>847</cp:revision>
  <dcterms:created xsi:type="dcterms:W3CDTF">2017-11-23T13:35:11Z</dcterms:created>
  <dcterms:modified xsi:type="dcterms:W3CDTF">2021-08-09T02:57:08Z</dcterms:modified>
</cp:coreProperties>
</file>